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4" r:id="rId7"/>
    <p:sldId id="290" r:id="rId8"/>
    <p:sldId id="260" r:id="rId9"/>
    <p:sldId id="291" r:id="rId10"/>
    <p:sldId id="274" r:id="rId11"/>
    <p:sldId id="268" r:id="rId12"/>
    <p:sldId id="2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84"/>
    <a:srgbClr val="FFC9E4"/>
    <a:srgbClr val="FF5DAE"/>
    <a:srgbClr val="FFB9DC"/>
    <a:srgbClr val="FF93C9"/>
    <a:srgbClr val="BE12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95196" autoAdjust="0"/>
  </p:normalViewPr>
  <p:slideViewPr>
    <p:cSldViewPr snapToGrid="0">
      <p:cViewPr varScale="1">
        <p:scale>
          <a:sx n="85" d="100"/>
          <a:sy n="85" d="100"/>
        </p:scale>
        <p:origin x="66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0D78838-6AE2-47C6-9D17-B6D94D4791A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0D78838-6AE2-47C6-9D17-B6D94D4791A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0D78838-6AE2-47C6-9D17-B6D94D4791A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0D78838-6AE2-47C6-9D17-B6D94D4791A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0D78838-6AE2-47C6-9D17-B6D94D4791A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20D78838-6AE2-47C6-9D17-B6D94D4791A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20D78838-6AE2-47C6-9D17-B6D94D4791A3}"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0D78838-6AE2-47C6-9D17-B6D94D4791A3}"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D78838-6AE2-47C6-9D17-B6D94D4791A3}"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0D78838-6AE2-47C6-9D17-B6D94D4791A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0D78838-6AE2-47C6-9D17-B6D94D4791A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78838-6AE2-47C6-9D17-B6D94D4791A3}"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9F8E3-D6F2-46B8-8D81-1AD69FEF198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0.wdp"/><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surinderbhomra.com/Blog/2022/04/14/Storing-An-Array-of-Images-In-localStorage#:~:text=Update%20local%20storage.-,localStorage.,)%20%7b%20const%20localStorageData%20=%20localStorage." TargetMode="External"/><Relationship Id="rId3" Type="http://schemas.openxmlformats.org/officeDocument/2006/relationships/hyperlink" Target="https://catalins.tech/store-array-in-localstorage" TargetMode="External"/><Relationship Id="rId2" Type="http://schemas.openxmlformats.org/officeDocument/2006/relationships/hyperlink" Target="https://www.freecodecamp.org/news/how-to-perform-crud-operations-using-react/" TargetMode="External"/><Relationship Id="rId1" Type="http://schemas.openxmlformats.org/officeDocument/2006/relationships/hyperlink" Target="https://www.freecodecamp.org/news/search-and-filter-component-in-reactjs/"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9.wdp"/><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NULL" TargetMode="Externa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tags" Target="../tags/tag2.xml"/><Relationship Id="rId2" Type="http://schemas.microsoft.com/office/2007/relationships/media" Target="../media/media2.mp4"/><Relationship Id="rId1" Type="http://schemas.openxmlformats.org/officeDocument/2006/relationships/video" Target="NULL" TargetMode="Externa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3.xml"/><Relationship Id="rId2" Type="http://schemas.microsoft.com/office/2007/relationships/media" Target="../media/media3.mp4"/><Relationship Id="rId1" Type="http://schemas.openxmlformats.org/officeDocument/2006/relationships/video" Target="NULL" TargetMode="Externa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tags" Target="../tags/tag4.xml"/><Relationship Id="rId2" Type="http://schemas.microsoft.com/office/2007/relationships/media" Target="../media/media4.mp4"/><Relationship Id="rId1" Type="http://schemas.openxmlformats.org/officeDocument/2006/relationships/video" Target="NULL" TargetMode="Externa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tags" Target="../tags/tag5.xml"/><Relationship Id="rId2" Type="http://schemas.microsoft.com/office/2007/relationships/media" Target="../media/media5.mp4"/><Relationship Id="rId1" Type="http://schemas.openxmlformats.org/officeDocument/2006/relationships/video" Target="NUL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
            <a:ext cx="3155576" cy="2940619"/>
          </a:xfrm>
          <a:prstGeom prst="rect">
            <a:avLst/>
          </a:prstGeom>
        </p:spPr>
      </p:pic>
      <p:pic>
        <p:nvPicPr>
          <p:cNvPr id="7" name="Picture 6"/>
          <p:cNvPicPr>
            <a:picLocks noChangeAspect="1"/>
          </p:cNvPicPr>
          <p:nvPr/>
        </p:nvPicPr>
        <p:blipFill>
          <a:blip r:embed="rId2"/>
          <a:stretch>
            <a:fillRect/>
          </a:stretch>
        </p:blipFill>
        <p:spPr>
          <a:xfrm>
            <a:off x="3155576" y="-1"/>
            <a:ext cx="5629836" cy="2940619"/>
          </a:xfrm>
          <a:prstGeom prst="rect">
            <a:avLst/>
          </a:prstGeom>
        </p:spPr>
      </p:pic>
      <p:pic>
        <p:nvPicPr>
          <p:cNvPr id="9" name="Picture 8"/>
          <p:cNvPicPr>
            <a:picLocks noChangeAspect="1"/>
          </p:cNvPicPr>
          <p:nvPr/>
        </p:nvPicPr>
        <p:blipFill>
          <a:blip r:embed="rId3"/>
          <a:stretch>
            <a:fillRect/>
          </a:stretch>
        </p:blipFill>
        <p:spPr>
          <a:xfrm>
            <a:off x="0" y="2940618"/>
            <a:ext cx="4625741" cy="3917382"/>
          </a:xfrm>
          <a:prstGeom prst="rect">
            <a:avLst/>
          </a:prstGeom>
        </p:spPr>
      </p:pic>
      <p:pic>
        <p:nvPicPr>
          <p:cNvPr id="11" name="Picture 10"/>
          <p:cNvPicPr>
            <a:picLocks noChangeAspect="1"/>
          </p:cNvPicPr>
          <p:nvPr/>
        </p:nvPicPr>
        <p:blipFill>
          <a:blip r:embed="rId4"/>
          <a:stretch>
            <a:fillRect/>
          </a:stretch>
        </p:blipFill>
        <p:spPr>
          <a:xfrm>
            <a:off x="4625741" y="5318627"/>
            <a:ext cx="4152203" cy="1539373"/>
          </a:xfrm>
          <a:prstGeom prst="rect">
            <a:avLst/>
          </a:prstGeom>
        </p:spPr>
      </p:pic>
      <p:pic>
        <p:nvPicPr>
          <p:cNvPr id="13" name="Picture 12"/>
          <p:cNvPicPr>
            <a:picLocks noChangeAspect="1"/>
          </p:cNvPicPr>
          <p:nvPr/>
        </p:nvPicPr>
        <p:blipFill>
          <a:blip r:embed="rId5"/>
          <a:stretch>
            <a:fillRect/>
          </a:stretch>
        </p:blipFill>
        <p:spPr>
          <a:xfrm>
            <a:off x="4625740" y="2940617"/>
            <a:ext cx="4159671" cy="2378009"/>
          </a:xfrm>
          <a:prstGeom prst="rect">
            <a:avLst/>
          </a:prstGeom>
        </p:spPr>
      </p:pic>
      <p:pic>
        <p:nvPicPr>
          <p:cNvPr id="15" name="Picture 14"/>
          <p:cNvPicPr>
            <a:picLocks noChangeAspect="1"/>
          </p:cNvPicPr>
          <p:nvPr/>
        </p:nvPicPr>
        <p:blipFill>
          <a:blip r:embed="rId6"/>
          <a:stretch>
            <a:fillRect/>
          </a:stretch>
        </p:blipFill>
        <p:spPr>
          <a:xfrm>
            <a:off x="8777944" y="-1"/>
            <a:ext cx="3414056" cy="3334871"/>
          </a:xfrm>
          <a:prstGeom prst="rect">
            <a:avLst/>
          </a:prstGeom>
        </p:spPr>
      </p:pic>
      <p:pic>
        <p:nvPicPr>
          <p:cNvPr id="17" name="Picture 16"/>
          <p:cNvPicPr>
            <a:picLocks noChangeAspect="1"/>
          </p:cNvPicPr>
          <p:nvPr/>
        </p:nvPicPr>
        <p:blipFill>
          <a:blip r:embed="rId7"/>
          <a:stretch>
            <a:fillRect/>
          </a:stretch>
        </p:blipFill>
        <p:spPr>
          <a:xfrm>
            <a:off x="8785411" y="3334871"/>
            <a:ext cx="3406589" cy="3523130"/>
          </a:xfrm>
          <a:prstGeom prst="rect">
            <a:avLst/>
          </a:prstGeom>
        </p:spPr>
      </p:pic>
      <p:sp>
        <p:nvSpPr>
          <p:cNvPr id="18" name="Teardrop 17"/>
          <p:cNvSpPr/>
          <p:nvPr/>
        </p:nvSpPr>
        <p:spPr>
          <a:xfrm>
            <a:off x="4347883" y="1401244"/>
            <a:ext cx="6705600" cy="3917382"/>
          </a:xfrm>
          <a:prstGeom prst="teardrop">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IN" sz="4400" b="1" u="sng"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rPr>
              <a:t>END TERM PROJECT</a:t>
            </a:r>
            <a:endParaRPr lang="en-IN" sz="4400" b="1" u="sng"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endParaRPr>
          </a:p>
          <a:p>
            <a:pPr algn="ctr"/>
            <a:endParaRPr lang="en-IN" sz="4400" b="1" u="sng"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rPr>
              <a:t>Made by:</a:t>
            </a:r>
            <a:r>
              <a:rPr lang="en-IN" sz="2000" b="1"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rPr>
              <a:t> Nandini Sharma</a:t>
            </a:r>
            <a:endParaRPr lang="en-IN" sz="2000" b="1"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rPr>
              <a:t>UID :</a:t>
            </a:r>
            <a:r>
              <a:rPr lang="en-IN" sz="2000" b="1"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rPr>
              <a:t> 2010991951</a:t>
            </a:r>
            <a:endParaRPr lang="en-IN" sz="2000" b="1"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1">
            <a:extLst>
              <a:ext uri="{BEBA8EAE-BF5A-486C-A8C5-ECC9F3942E4B}">
                <a14:imgProps xmlns:a14="http://schemas.microsoft.com/office/drawing/2010/main">
                  <a14:imgLayer r:embed="rId2">
                    <a14:imgEffect>
                      <a14:sharpenSoften amount="50000"/>
                    </a14:imgEffect>
                  </a14:imgLayer>
                </a14:imgProps>
              </a:ext>
            </a:extLst>
          </a:blip>
          <a:srcRect t="841"/>
          <a:stretch>
            <a:fillRect/>
          </a:stretch>
        </p:blipFill>
        <p:spPr>
          <a:xfrm>
            <a:off x="0" y="0"/>
            <a:ext cx="12191999" cy="6863244"/>
          </a:xfrm>
          <a:prstGeom prst="rect">
            <a:avLst/>
          </a:prstGeom>
          <a:effectLst>
            <a:glow>
              <a:schemeClr val="accent1"/>
            </a:glow>
            <a:outerShdw dist="50800" dir="5400000" sx="1000" sy="1000" algn="ctr" rotWithShape="0">
              <a:srgbClr val="000000"/>
            </a:outerShdw>
            <a:softEdge rad="0"/>
          </a:effectLst>
        </p:spPr>
      </p:pic>
      <p:sp>
        <p:nvSpPr>
          <p:cNvPr id="14" name="Title 1"/>
          <p:cNvSpPr txBox="1"/>
          <p:nvPr/>
        </p:nvSpPr>
        <p:spPr>
          <a:xfrm>
            <a:off x="2508996" y="225763"/>
            <a:ext cx="7174003" cy="661074"/>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sz="3600" u="sng" dirty="0">
                <a:latin typeface="Times New Roman" panose="02020603050405020304" pitchFamily="18" charset="0"/>
                <a:cs typeface="Times New Roman" panose="02020603050405020304" pitchFamily="18" charset="0"/>
              </a:rPr>
              <a:t>FUTURE SCOPE</a:t>
            </a:r>
            <a:endParaRPr lang="en-IN" sz="3600" u="sng" dirty="0">
              <a:latin typeface="Times New Roman" panose="02020603050405020304" pitchFamily="18" charset="0"/>
              <a:cs typeface="Times New Roman" panose="02020603050405020304" pitchFamily="18" charset="0"/>
            </a:endParaRPr>
          </a:p>
        </p:txBody>
      </p:sp>
      <p:sp>
        <p:nvSpPr>
          <p:cNvPr id="6" name="Content Placeholder 5"/>
          <p:cNvSpPr/>
          <p:nvPr>
            <p:ph sz="half" idx="1"/>
          </p:nvPr>
        </p:nvSpPr>
        <p:spPr>
          <a:xfrm>
            <a:off x="838200" y="1106170"/>
            <a:ext cx="10515600" cy="4351338"/>
          </a:xfrm>
        </p:spPr>
        <p:txBody>
          <a:bodyPr/>
          <a:p>
            <a:pPr marL="0" indent="0" algn="ctr">
              <a:buNone/>
            </a:pPr>
            <a:r>
              <a:rPr lang="en-IN" altLang="en-US">
                <a:latin typeface="Droid Sans Fallback" panose="020B0502000000000001" charset="-122"/>
                <a:ea typeface="Droid Sans Fallback" panose="020B0502000000000001" charset="-122"/>
              </a:rPr>
              <a:t>The above mentioned project has a lot of scalable factors. For starters, instead of using a fakeAPI with JSON-server and Axios, real backend environment can be used like MongoDB. </a:t>
            </a:r>
            <a:endParaRPr lang="en-IN" altLang="en-US">
              <a:latin typeface="Droid Sans Fallback" panose="020B0502000000000001" charset="-122"/>
              <a:ea typeface="Droid Sans Fallback" panose="020B0502000000000001" charset="-122"/>
            </a:endParaRPr>
          </a:p>
          <a:p>
            <a:pPr marL="0" indent="0" algn="ctr">
              <a:buNone/>
            </a:pPr>
            <a:r>
              <a:rPr lang="en-IN" altLang="en-US">
                <a:latin typeface="Droid Sans Fallback" panose="020B0502000000000001" charset="-122"/>
                <a:ea typeface="Droid Sans Fallback" panose="020B0502000000000001" charset="-122"/>
              </a:rPr>
              <a:t>Also website can be made more responsive by using CSS frameworks such as Bootstrap and Tailwind.</a:t>
            </a:r>
            <a:endParaRPr lang="en-IN" altLang="en-US">
              <a:latin typeface="Droid Sans Fallback" panose="020B0502000000000001" charset="-122"/>
              <a:ea typeface="Droid Sans Fallback" panose="020B0502000000000001" charset="-122"/>
            </a:endParaRPr>
          </a:p>
          <a:p>
            <a:pPr marL="0" indent="0" algn="ctr">
              <a:buNone/>
            </a:pPr>
            <a:r>
              <a:rPr lang="en-IN" altLang="en-US">
                <a:latin typeface="Droid Sans Fallback" panose="020B0502000000000001" charset="-122"/>
                <a:ea typeface="Droid Sans Fallback" panose="020B0502000000000001" charset="-122"/>
              </a:rPr>
              <a:t>Also features related to inventory management system can be added like addition of new materials, filtering of data on the bases of different queries, which can be done using DBMS rules. </a:t>
            </a:r>
            <a:endParaRPr lang="en-IN" altLang="en-US">
              <a:latin typeface="Droid Sans Fallback" panose="020B0502000000000001" charset="-122"/>
              <a:ea typeface="Droid Sans Fallback" panose="020B05020000000000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rgbClr val="FF09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0" y="0"/>
            <a:ext cx="6096000"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txBox="1"/>
          <p:nvPr/>
        </p:nvSpPr>
        <p:spPr>
          <a:xfrm>
            <a:off x="1761490" y="292735"/>
            <a:ext cx="8669020" cy="63627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sz="3500" u="sng" dirty="0">
                <a:latin typeface="Times New Roman" panose="02020603050405020304" pitchFamily="18" charset="0"/>
                <a:cs typeface="Times New Roman" panose="02020603050405020304" pitchFamily="18" charset="0"/>
              </a:rPr>
              <a:t>Bibliography</a:t>
            </a:r>
            <a:endParaRPr lang="en-IN" sz="3500" u="sng" dirty="0">
              <a:latin typeface="Times New Roman" panose="02020603050405020304" pitchFamily="18" charset="0"/>
              <a:cs typeface="Times New Roman" panose="02020603050405020304" pitchFamily="18" charset="0"/>
            </a:endParaRPr>
          </a:p>
        </p:txBody>
      </p:sp>
      <p:sp>
        <p:nvSpPr>
          <p:cNvPr id="16" name="Text Box 15"/>
          <p:cNvSpPr txBox="1"/>
          <p:nvPr/>
        </p:nvSpPr>
        <p:spPr>
          <a:xfrm>
            <a:off x="6395085" y="1033145"/>
            <a:ext cx="5497195" cy="53543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algn="just"/>
            <a:r>
              <a:rPr lang="en-IN" altLang="en-US" sz="1900" u="sng">
                <a:latin typeface="Droid Sans Fallback" panose="020B0502000000000001" charset="-122"/>
                <a:ea typeface="Droid Sans Fallback" panose="020B0502000000000001" charset="-122"/>
              </a:rPr>
              <a:t>Search and filter operations:</a:t>
            </a:r>
            <a:endParaRPr lang="en-IN" altLang="en-US" sz="1900" u="sng">
              <a:latin typeface="Droid Sans Fallback" panose="020B0502000000000001" charset="-122"/>
              <a:ea typeface="Droid Sans Fallback" panose="020B0502000000000001" charset="-122"/>
            </a:endParaRPr>
          </a:p>
          <a:p>
            <a:pPr algn="just"/>
            <a:r>
              <a:rPr lang="en-IN" altLang="en-US" sz="1900">
                <a:latin typeface="Droid Sans Fallback" panose="020B0502000000000001" charset="-122"/>
                <a:ea typeface="Droid Sans Fallback" panose="020B0502000000000001" charset="-122"/>
                <a:hlinkClick r:id="rId1" action="ppaction://hlinkfile"/>
              </a:rPr>
              <a:t>https://www.freecodecamp.org/news/search-and-filter-component-in-reactjs/</a:t>
            </a:r>
            <a:endParaRPr lang="en-IN" altLang="en-US" sz="1900">
              <a:latin typeface="Droid Sans Fallback" panose="020B0502000000000001" charset="-122"/>
              <a:ea typeface="Droid Sans Fallback" panose="020B0502000000000001" charset="-122"/>
              <a:hlinkClick r:id="rId1" action="ppaction://hlinkfile"/>
            </a:endParaRPr>
          </a:p>
          <a:p>
            <a:pPr algn="just"/>
            <a:endParaRPr lang="en-IN" altLang="en-US" sz="1900">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rPr>
              <a:t>CRUD operations:</a:t>
            </a:r>
            <a:endParaRPr lang="en-IN" altLang="en-US" sz="1900" u="sng">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hlinkClick r:id="rId2" action="ppaction://hlinkfile"/>
              </a:rPr>
              <a:t>https://www.freecodecamp.org/news/how-to-perform-crud-operations-using-react/</a:t>
            </a:r>
            <a:endParaRPr lang="en-IN" altLang="en-US" sz="1900" u="sng">
              <a:latin typeface="Droid Sans Fallback" panose="020B0502000000000001" charset="-122"/>
              <a:ea typeface="Droid Sans Fallback" panose="020B0502000000000001" charset="-122"/>
              <a:hlinkClick r:id="rId2" action="ppaction://hlinkfile"/>
            </a:endParaRPr>
          </a:p>
          <a:p>
            <a:pPr algn="just"/>
            <a:endParaRPr lang="en-IN" altLang="en-US" sz="1900" u="sng">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rPr>
              <a:t>Image Loader:</a:t>
            </a:r>
            <a:endParaRPr lang="en-IN" altLang="en-US" sz="1900" u="sng">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hlinkClick r:id="rId3" action="ppaction://hlinkfile"/>
              </a:rPr>
              <a:t>https://catalins.tech/store-array-in-localstorage</a:t>
            </a:r>
            <a:endParaRPr lang="en-IN" altLang="en-US" sz="1900" u="sng">
              <a:latin typeface="Droid Sans Fallback" panose="020B0502000000000001" charset="-122"/>
              <a:ea typeface="Droid Sans Fallback" panose="020B0502000000000001" charset="-122"/>
              <a:hlinkClick r:id="rId3" action="ppaction://hlinkfile"/>
            </a:endParaRPr>
          </a:p>
          <a:p>
            <a:pPr algn="just"/>
            <a:r>
              <a:rPr lang="en-IN" altLang="en-US" sz="1900" u="sng">
                <a:latin typeface="Droid Sans Fallback" panose="020B0502000000000001" charset="-122"/>
                <a:ea typeface="Droid Sans Fallback" panose="020B0502000000000001" charset="-122"/>
                <a:hlinkClick r:id="rId4" action="ppaction://hlinkfile"/>
              </a:rPr>
              <a:t>https://www.surinderbhomra.com/Blog/2022/04/14/Storing-An-Array-of-Images-In-localStorage#:~:text=Update%20local%20storage.-,localStorage.,)%20%7B%20const%20localStorageData%20%3D%20localStorage.</a:t>
            </a:r>
            <a:endParaRPr lang="en-IN" altLang="en-US" sz="1900" u="sng">
              <a:latin typeface="Droid Sans Fallback" panose="020B0502000000000001" charset="-122"/>
              <a:ea typeface="Droid Sans Fallback" panose="020B0502000000000001" charset="-122"/>
              <a:hlinkClick r:id="rId4" action="ppaction://hlinkfile"/>
            </a:endParaRPr>
          </a:p>
          <a:p>
            <a:pPr algn="just"/>
            <a:endParaRPr lang="en-IN" altLang="en-US" sz="1900" u="sng">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rPr>
              <a:t>website idea:</a:t>
            </a:r>
            <a:endParaRPr lang="en-IN" altLang="en-US" sz="1900" u="sng">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rPr>
              <a:t>https://mariela.webflow.io/</a:t>
            </a:r>
            <a:endParaRPr lang="en-IN" altLang="en-US" sz="1900" u="sng">
              <a:latin typeface="Droid Sans Fallback" panose="020B0502000000000001" charset="-122"/>
              <a:ea typeface="Droid Sans Fallback" panose="020B0502000000000001" charset="-122"/>
            </a:endParaRPr>
          </a:p>
        </p:txBody>
      </p:sp>
      <p:pic>
        <p:nvPicPr>
          <p:cNvPr id="2" name="Picture 1"/>
          <p:cNvPicPr>
            <a:picLocks noChangeAspect="1"/>
          </p:cNvPicPr>
          <p:nvPr/>
        </p:nvPicPr>
        <p:blipFill>
          <a:blip r:embed="rId5"/>
          <a:stretch>
            <a:fillRect/>
          </a:stretch>
        </p:blipFill>
        <p:spPr>
          <a:xfrm>
            <a:off x="311785" y="1157605"/>
            <a:ext cx="3886200" cy="3384550"/>
          </a:xfrm>
          <a:prstGeom prst="rect">
            <a:avLst/>
          </a:prstGeom>
        </p:spPr>
      </p:pic>
      <p:pic>
        <p:nvPicPr>
          <p:cNvPr id="8" name="Picture 7"/>
          <p:cNvPicPr>
            <a:picLocks noChangeAspect="1"/>
          </p:cNvPicPr>
          <p:nvPr/>
        </p:nvPicPr>
        <p:blipFill>
          <a:blip r:embed="rId6"/>
          <a:stretch>
            <a:fillRect/>
          </a:stretch>
        </p:blipFill>
        <p:spPr>
          <a:xfrm>
            <a:off x="3123565" y="3595370"/>
            <a:ext cx="2857500" cy="273685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BEBA8EAE-BF5A-486C-A8C5-ECC9F3942E4B}">
                <a14:imgProps xmlns:a14="http://schemas.microsoft.com/office/drawing/2010/main">
                  <a14:imgLayer r:embed="rId2">
                    <a14:imgEffect>
                      <a14:artisticMarker/>
                    </a14:imgEffect>
                  </a14:imgLayer>
                </a14:imgProps>
              </a:ext>
            </a:extLst>
          </a:blip>
          <a:stretch>
            <a:fillRect/>
          </a:stretch>
        </p:blipFill>
        <p:spPr>
          <a:xfrm>
            <a:off x="0" y="0"/>
            <a:ext cx="12192000" cy="6875899"/>
          </a:xfrm>
          <a:prstGeom prst="roundRect">
            <a:avLst>
              <a:gd name="adj" fmla="val 0"/>
            </a:avLst>
          </a:prstGeom>
          <a:solidFill>
            <a:srgbClr val="FFFFFF">
              <a:shade val="85000"/>
            </a:srgbClr>
          </a:solidFill>
          <a:ln>
            <a:noFill/>
          </a:ln>
          <a:effectLst>
            <a:reflection blurRad="12700" stA="54000" endPos="0" dist="5000" dir="5400000" sy="-100000" algn="bl" rotWithShape="0"/>
          </a:effectLst>
        </p:spPr>
      </p:pic>
      <p:sp>
        <p:nvSpPr>
          <p:cNvPr id="5" name="Rectangle 4"/>
          <p:cNvSpPr/>
          <p:nvPr/>
        </p:nvSpPr>
        <p:spPr>
          <a:xfrm>
            <a:off x="536575" y="381635"/>
            <a:ext cx="11026775" cy="6010275"/>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4000" b="1" u="sng"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rPr>
              <a:t>Acknowledgement</a:t>
            </a:r>
            <a:endParaRPr lang="en-IN" sz="4000" b="1" u="sng"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endParaRPr>
          </a:p>
          <a:p>
            <a:pPr algn="ctr"/>
            <a:endParaRPr lang="en-IN" sz="4000" b="1" u="sng"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endParaRPr>
          </a:p>
          <a:p>
            <a:pPr algn="ctr"/>
            <a:r>
              <a:rPr lang="en-IN" sz="2800" b="1"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rPr>
              <a:t>I would want to convey my heartfelt gratiude to Prof. Rafeeq Qureshi, for his invaluable advice and assistance in completing my project. His prescence at every step and his motivating words helped me in accomplishing my task effectively. I’d also like to thank my parents and friends for their support and encouragement which pushed me to complete my project in given time.</a:t>
            </a:r>
            <a:endParaRPr lang="en-IN" sz="2800" b="1"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endParaRPr>
          </a:p>
          <a:p>
            <a:pPr algn="ctr"/>
            <a:endParaRPr lang="en-IN" sz="2800" b="1"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rgbClr val="FF09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0" y="0"/>
            <a:ext cx="6096000"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txBox="1"/>
          <p:nvPr/>
        </p:nvSpPr>
        <p:spPr>
          <a:xfrm>
            <a:off x="1761490" y="292735"/>
            <a:ext cx="8669020" cy="63627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sz="3500" u="sng" dirty="0">
                <a:latin typeface="Times New Roman" panose="02020603050405020304" pitchFamily="18" charset="0"/>
                <a:cs typeface="Times New Roman" panose="02020603050405020304" pitchFamily="18" charset="0"/>
              </a:rPr>
              <a:t>Abstract</a:t>
            </a:r>
            <a:endParaRPr lang="en-IN" sz="3500"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335915" y="1101090"/>
            <a:ext cx="2397125" cy="1341120"/>
          </a:xfrm>
          <a:prstGeom prst="rect">
            <a:avLst/>
          </a:prstGeom>
        </p:spPr>
      </p:pic>
      <p:pic>
        <p:nvPicPr>
          <p:cNvPr id="7" name="Picture 6"/>
          <p:cNvPicPr>
            <a:picLocks noChangeAspect="1"/>
          </p:cNvPicPr>
          <p:nvPr/>
        </p:nvPicPr>
        <p:blipFill>
          <a:blip r:embed="rId2"/>
          <a:stretch>
            <a:fillRect/>
          </a:stretch>
        </p:blipFill>
        <p:spPr>
          <a:xfrm>
            <a:off x="2365375" y="2084070"/>
            <a:ext cx="3171190" cy="1821180"/>
          </a:xfrm>
          <a:prstGeom prst="rect">
            <a:avLst/>
          </a:prstGeom>
        </p:spPr>
      </p:pic>
      <p:pic>
        <p:nvPicPr>
          <p:cNvPr id="9" name="Picture 8"/>
          <p:cNvPicPr>
            <a:picLocks noChangeAspect="1"/>
          </p:cNvPicPr>
          <p:nvPr/>
        </p:nvPicPr>
        <p:blipFill>
          <a:blip r:embed="rId3"/>
          <a:stretch>
            <a:fillRect/>
          </a:stretch>
        </p:blipFill>
        <p:spPr>
          <a:xfrm>
            <a:off x="335915" y="3458845"/>
            <a:ext cx="2929890" cy="1802765"/>
          </a:xfrm>
          <a:prstGeom prst="rect">
            <a:avLst/>
          </a:prstGeom>
        </p:spPr>
      </p:pic>
      <p:pic>
        <p:nvPicPr>
          <p:cNvPr id="15" name="Picture 14"/>
          <p:cNvPicPr>
            <a:picLocks noChangeAspect="1"/>
          </p:cNvPicPr>
          <p:nvPr/>
        </p:nvPicPr>
        <p:blipFill>
          <a:blip r:embed="rId4"/>
          <a:stretch>
            <a:fillRect/>
          </a:stretch>
        </p:blipFill>
        <p:spPr>
          <a:xfrm>
            <a:off x="2552065" y="4806950"/>
            <a:ext cx="3159760" cy="1777365"/>
          </a:xfrm>
          <a:prstGeom prst="rect">
            <a:avLst/>
          </a:prstGeom>
        </p:spPr>
      </p:pic>
      <p:sp>
        <p:nvSpPr>
          <p:cNvPr id="16" name="Text Box 15"/>
          <p:cNvSpPr txBox="1"/>
          <p:nvPr/>
        </p:nvSpPr>
        <p:spPr>
          <a:xfrm>
            <a:off x="6395085" y="1033145"/>
            <a:ext cx="5497195" cy="53543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algn="just"/>
            <a:r>
              <a:rPr lang="en-US" sz="1900">
                <a:latin typeface="Droid Sans Fallback" panose="020B0502000000000001" charset="-122"/>
                <a:ea typeface="Droid Sans Fallback" panose="020B0502000000000001" charset="-122"/>
              </a:rPr>
              <a:t>The ultimate goal of the project is to create an inventory management website which can be a one stop for managing stocks for an organization. Taking advantage of technology can make things easier for </a:t>
            </a:r>
            <a:r>
              <a:rPr lang="en-IN" altLang="en-US" sz="1900">
                <a:latin typeface="Droid Sans Fallback" panose="020B0502000000000001" charset="-122"/>
                <a:ea typeface="Droid Sans Fallback" panose="020B0502000000000001" charset="-122"/>
              </a:rPr>
              <a:t>an organization and hence </a:t>
            </a:r>
            <a:r>
              <a:rPr lang="en-US" sz="1900">
                <a:latin typeface="Droid Sans Fallback" panose="020B0502000000000001" charset="-122"/>
                <a:ea typeface="Droid Sans Fallback" panose="020B0502000000000001" charset="-122"/>
              </a:rPr>
              <a:t>inventory management system is invaluable to any retail business. In this project, we are developing a miniature view of inventory management system using ReactJS with scope of scalability.</a:t>
            </a:r>
            <a:r>
              <a:rPr lang="en-IN" altLang="en-US" sz="1900">
                <a:latin typeface="Droid Sans Fallback" panose="020B0502000000000001" charset="-122"/>
                <a:ea typeface="Droid Sans Fallback" panose="020B0502000000000001" charset="-122"/>
              </a:rPr>
              <a:t> </a:t>
            </a:r>
            <a:r>
              <a:rPr lang="en-US" sz="1900">
                <a:latin typeface="Droid Sans Fallback" panose="020B0502000000000001" charset="-122"/>
                <a:ea typeface="Droid Sans Fallback" panose="020B0502000000000001" charset="-122"/>
              </a:rPr>
              <a:t>React.js or ReactJS, is an open source JavaScript library for developing web user interfaces. The project also provides back-end features with the help of fakeAPI (JSON-server) and the interaction has been possible because of Axios, which is a promise based client for the browser and node.js. The project also includes an imgae uploader using localStorage for storing files. Hence the crux, front-end is done using React.js, styling using plain CSS and backend is added using json-server and axios.</a:t>
            </a:r>
            <a:endParaRPr lang="en-US" sz="1900">
              <a:latin typeface="Droid Sans Fallback" panose="020B0502000000000001" charset="-122"/>
              <a:ea typeface="Droid Sans Fallback" panose="020B0502000000000001" charset="-122"/>
            </a:endParaRPr>
          </a:p>
        </p:txBody>
      </p:sp>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20000"/>
                <a:lumOff val="80000"/>
              </a:schemeClr>
            </a:gs>
            <a:gs pos="84000">
              <a:schemeClr val="accent1">
                <a:lumMod val="40000"/>
                <a:lumOff val="60000"/>
              </a:schemeClr>
            </a:gs>
            <a:gs pos="22000">
              <a:schemeClr val="accent1">
                <a:lumMod val="75000"/>
              </a:schemeClr>
            </a:gs>
            <a:gs pos="62000">
              <a:schemeClr val="accent1">
                <a:lumMod val="60000"/>
                <a:lumOff val="40000"/>
              </a:schemeClr>
            </a:gs>
            <a:gs pos="94000">
              <a:schemeClr val="accent1">
                <a:lumMod val="40000"/>
                <a:lumOff val="60000"/>
              </a:schemeClr>
            </a:gs>
            <a:gs pos="89000">
              <a:schemeClr val="accent1">
                <a:lumMod val="40000"/>
                <a:lumOff val="60000"/>
              </a:schemeClr>
            </a:gs>
          </a:gsLst>
          <a:lin ang="0" scaled="1"/>
          <a:tileRect/>
        </a:gradFill>
        <a:effectLst/>
      </p:bgPr>
    </p:bg>
    <p:spTree>
      <p:nvGrpSpPr>
        <p:cNvPr id="1" name=""/>
        <p:cNvGrpSpPr/>
        <p:nvPr/>
      </p:nvGrpSpPr>
      <p:grpSpPr>
        <a:xfrm>
          <a:off x="0" y="0"/>
          <a:ext cx="0" cy="0"/>
          <a:chOff x="0" y="0"/>
          <a:chExt cx="0" cy="0"/>
        </a:xfrm>
      </p:grpSpPr>
      <p:cxnSp>
        <p:nvCxnSpPr>
          <p:cNvPr id="14" name="Straight Connector 13"/>
          <p:cNvCxnSpPr/>
          <p:nvPr/>
        </p:nvCxnSpPr>
        <p:spPr>
          <a:xfrm>
            <a:off x="7530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1440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6799"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 y="1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80564"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06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48235" y="0"/>
            <a:ext cx="0" cy="687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p:cNvSpPr txBox="1"/>
          <p:nvPr/>
        </p:nvSpPr>
        <p:spPr>
          <a:xfrm>
            <a:off x="1824317" y="566918"/>
            <a:ext cx="8668871" cy="78461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Introduction: Home Page</a:t>
            </a:r>
            <a:endParaRPr lang="en-IN" u="sng" dirty="0">
              <a:latin typeface="Times New Roman" panose="02020603050405020304" pitchFamily="18" charset="0"/>
              <a:cs typeface="Times New Roman" panose="02020603050405020304" pitchFamily="18" charset="0"/>
            </a:endParaRPr>
          </a:p>
        </p:txBody>
      </p:sp>
      <p:sp>
        <p:nvSpPr>
          <p:cNvPr id="5" name="Hexagon 4"/>
          <p:cNvSpPr/>
          <p:nvPr/>
        </p:nvSpPr>
        <p:spPr>
          <a:xfrm>
            <a:off x="0" y="143435"/>
            <a:ext cx="2008094" cy="1631576"/>
          </a:xfrm>
          <a:prstGeom prst="hexagon">
            <a:avLst/>
          </a:prstGeom>
          <a:solidFill>
            <a:schemeClr val="accent1">
              <a:lumMod val="60000"/>
              <a:lumOff val="4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Hexagon 5"/>
          <p:cNvSpPr/>
          <p:nvPr/>
        </p:nvSpPr>
        <p:spPr>
          <a:xfrm>
            <a:off x="1066800" y="1669141"/>
            <a:ext cx="2008094" cy="1631576"/>
          </a:xfrm>
          <a:prstGeom prst="hexagon">
            <a:avLst/>
          </a:prstGeom>
          <a:solidFill>
            <a:srgbClr val="00B0F0"/>
          </a:solidFill>
          <a:ln>
            <a:noFill/>
          </a:ln>
          <a:effectLst>
            <a:innerShdw blurRad="63500" dist="50800">
              <a:prstClr val="black">
                <a:alpha val="50000"/>
              </a:prstClr>
            </a:inn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Hexagon 6"/>
          <p:cNvSpPr/>
          <p:nvPr/>
        </p:nvSpPr>
        <p:spPr>
          <a:xfrm>
            <a:off x="0" y="3194847"/>
            <a:ext cx="2008094" cy="1631576"/>
          </a:xfrm>
          <a:prstGeom prst="hexagon">
            <a:avLst/>
          </a:prstGeom>
          <a:solidFill>
            <a:schemeClr val="accent1">
              <a:lumMod val="60000"/>
              <a:lumOff val="4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p:cNvSpPr/>
          <p:nvPr/>
        </p:nvSpPr>
        <p:spPr>
          <a:xfrm>
            <a:off x="1066800" y="4720553"/>
            <a:ext cx="2008094" cy="1631576"/>
          </a:xfrm>
          <a:prstGeom prst="hexagon">
            <a:avLst/>
          </a:prstGeom>
          <a:solidFill>
            <a:srgbClr val="00B0F0"/>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7772400" y="3194685"/>
            <a:ext cx="4230370" cy="310769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pPr algn="ctr"/>
            <a:r>
              <a:rPr lang="en-IN" altLang="en-US" sz="2000"/>
              <a:t>The page represents introductory page for the website with website logo, navbar and animation added using Animate.css library. </a:t>
            </a:r>
            <a:endParaRPr lang="en-IN" altLang="en-US" sz="2000"/>
          </a:p>
          <a:p>
            <a:pPr algn="ctr"/>
            <a:r>
              <a:rPr lang="en-IN" altLang="en-US" sz="2000"/>
              <a:t>Logo made using Canva</a:t>
            </a:r>
            <a:endParaRPr lang="en-IN" altLang="en-US" sz="2000"/>
          </a:p>
          <a:p>
            <a:pPr algn="ctr"/>
            <a:r>
              <a:rPr lang="en-IN" altLang="en-US" sz="2000"/>
              <a:t>Animation -- Animate.css</a:t>
            </a:r>
            <a:endParaRPr lang="en-IN" altLang="en-US" sz="2000"/>
          </a:p>
          <a:p>
            <a:pPr algn="just"/>
            <a:r>
              <a:rPr lang="en-IN" altLang="en-US" sz="1400"/>
              <a:t>Make sure to view the website with 100% zoom only for best results</a:t>
            </a:r>
            <a:endParaRPr lang="en-IN" altLang="en-US" sz="1400"/>
          </a:p>
          <a:p>
            <a:pPr algn="just"/>
            <a:r>
              <a:rPr lang="en-IN" altLang="en-US" sz="1400"/>
              <a:t>**Play video given to see the glimpse of home page</a:t>
            </a:r>
            <a:endParaRPr lang="en-IN" altLang="en-US" sz="1400"/>
          </a:p>
        </p:txBody>
      </p:sp>
      <p:pic>
        <p:nvPicPr>
          <p:cNvPr id="3" name="HomeFinal-2022-10-17_23.37.32">
            <a:hlinkClick r:id="" action="ppaction://media"/>
          </p:cNvPr>
          <p:cNvPicPr/>
          <p:nvPr>
            <a:videoFile r:link="rId1"/>
            <p:extLst>
              <p:ext uri="{DAA4B4D4-6D71-4841-9C94-3DE7FCFB9230}">
                <p14:media xmlns:p14="http://schemas.microsoft.com/office/powerpoint/2010/main" r:embed="rId2">
                  <p14:trim st="1000.000000" end="1989.000000"/>
                </p14:media>
              </p:ext>
            </p:extLst>
            <p:custDataLst>
              <p:tags r:id="rId3"/>
            </p:custDataLst>
          </p:nvPr>
        </p:nvPicPr>
        <p:blipFill>
          <a:blip r:embed="rId4"/>
          <a:stretch>
            <a:fillRect/>
          </a:stretch>
        </p:blipFill>
        <p:spPr>
          <a:xfrm>
            <a:off x="685800" y="1836420"/>
            <a:ext cx="7000875" cy="375602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3"/>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animBg="1"/>
      <p:bldP spid="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5000">
              <a:srgbClr val="BE1281"/>
            </a:gs>
            <a:gs pos="55000">
              <a:srgbClr val="FF93C9"/>
            </a:gs>
            <a:gs pos="39448">
              <a:srgbClr val="FF0984"/>
            </a:gs>
            <a:gs pos="81000">
              <a:srgbClr val="FFC9E4"/>
            </a:gs>
            <a:gs pos="100000">
              <a:schemeClr val="bg1">
                <a:lumMod val="95000"/>
              </a:schemeClr>
            </a:gs>
          </a:gsLst>
          <a:lin ang="0" scaled="1"/>
        </a:gradFill>
        <a:effectLst/>
      </p:bgPr>
    </p:bg>
    <p:spTree>
      <p:nvGrpSpPr>
        <p:cNvPr id="1" name=""/>
        <p:cNvGrpSpPr/>
        <p:nvPr/>
      </p:nvGrpSpPr>
      <p:grpSpPr>
        <a:xfrm>
          <a:off x="0" y="0"/>
          <a:ext cx="0" cy="0"/>
          <a:chOff x="0" y="0"/>
          <a:chExt cx="0" cy="0"/>
        </a:xfrm>
      </p:grpSpPr>
      <p:cxnSp>
        <p:nvCxnSpPr>
          <p:cNvPr id="14" name="Straight Connector 13"/>
          <p:cNvCxnSpPr/>
          <p:nvPr/>
        </p:nvCxnSpPr>
        <p:spPr>
          <a:xfrm>
            <a:off x="7530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1440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6799"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 y="1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80564"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06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48235" y="0"/>
            <a:ext cx="0" cy="687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p:cNvSpPr txBox="1"/>
          <p:nvPr/>
        </p:nvSpPr>
        <p:spPr>
          <a:xfrm>
            <a:off x="1824355" y="567055"/>
            <a:ext cx="8406130" cy="78486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About Page</a:t>
            </a:r>
            <a:endParaRPr lang="en-IN" u="sng" dirty="0">
              <a:latin typeface="Times New Roman" panose="02020603050405020304" pitchFamily="18" charset="0"/>
              <a:cs typeface="Times New Roman" panose="02020603050405020304" pitchFamily="18" charset="0"/>
            </a:endParaRPr>
          </a:p>
        </p:txBody>
      </p:sp>
      <p:sp>
        <p:nvSpPr>
          <p:cNvPr id="5" name="Hexagon 4"/>
          <p:cNvSpPr/>
          <p:nvPr/>
        </p:nvSpPr>
        <p:spPr>
          <a:xfrm>
            <a:off x="0" y="143435"/>
            <a:ext cx="2008094" cy="1631576"/>
          </a:xfrm>
          <a:prstGeom prst="hexagon">
            <a:avLst/>
          </a:prstGeom>
          <a:solidFill>
            <a:srgbClr val="FF5DAE"/>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Hexagon 5"/>
          <p:cNvSpPr/>
          <p:nvPr/>
        </p:nvSpPr>
        <p:spPr>
          <a:xfrm>
            <a:off x="1066800" y="1669141"/>
            <a:ext cx="2008094" cy="1631576"/>
          </a:xfrm>
          <a:prstGeom prst="hexagon">
            <a:avLst/>
          </a:prstGeom>
          <a:solidFill>
            <a:srgbClr val="FFC9E4"/>
          </a:solidFill>
          <a:ln>
            <a:noFill/>
          </a:ln>
          <a:effectLst>
            <a:innerShdw blurRad="63500" dist="50800">
              <a:prstClr val="black">
                <a:alpha val="50000"/>
              </a:prstClr>
            </a:inn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Hexagon 6"/>
          <p:cNvSpPr/>
          <p:nvPr/>
        </p:nvSpPr>
        <p:spPr>
          <a:xfrm>
            <a:off x="0" y="3194847"/>
            <a:ext cx="2008094" cy="1631576"/>
          </a:xfrm>
          <a:prstGeom prst="hexagon">
            <a:avLst/>
          </a:prstGeom>
          <a:solidFill>
            <a:srgbClr val="FF5DAE"/>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p:cNvSpPr/>
          <p:nvPr/>
        </p:nvSpPr>
        <p:spPr>
          <a:xfrm>
            <a:off x="1066800" y="4720553"/>
            <a:ext cx="2008094" cy="1631576"/>
          </a:xfrm>
          <a:prstGeom prst="hexagon">
            <a:avLst/>
          </a:prstGeom>
          <a:solidFill>
            <a:srgbClr val="FFC9E4"/>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9020175" y="3194685"/>
            <a:ext cx="2926715" cy="34766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pPr algn="ctr"/>
            <a:r>
              <a:rPr lang="en-IN" altLang="en-US" sz="2000"/>
              <a:t>The about page contains features about my website. Image and paragraph are stacked together side by side using float property under css. Animations are added again using Animate.css</a:t>
            </a:r>
            <a:endParaRPr lang="en-IN" altLang="en-US" sz="2000"/>
          </a:p>
        </p:txBody>
      </p:sp>
      <p:pic>
        <p:nvPicPr>
          <p:cNvPr id="3" name="About-2022-10-17_20.51.32">
            <a:hlinkClick r:id="" action="ppaction://media"/>
          </p:cNvPr>
          <p:cNvPicPr/>
          <p:nvPr>
            <a:videoFile r:link="rId1"/>
            <p:extLst>
              <p:ext uri="{DAA4B4D4-6D71-4841-9C94-3DE7FCFB9230}">
                <p14:media xmlns:p14="http://schemas.microsoft.com/office/powerpoint/2010/main" r:embed="rId2">
                  <p14:trim st="2000.000000" end="5206.000000"/>
                </p14:media>
              </p:ext>
            </p:extLst>
            <p:custDataLst>
              <p:tags r:id="rId3"/>
            </p:custDataLst>
          </p:nvPr>
        </p:nvPicPr>
        <p:blipFill>
          <a:blip r:embed="rId4"/>
          <a:stretch>
            <a:fillRect/>
          </a:stretch>
        </p:blipFill>
        <p:spPr>
          <a:xfrm>
            <a:off x="1075690" y="1643380"/>
            <a:ext cx="7621905" cy="373189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3"/>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20000"/>
                <a:lumOff val="80000"/>
              </a:schemeClr>
            </a:gs>
            <a:gs pos="84000">
              <a:schemeClr val="accent1">
                <a:lumMod val="40000"/>
                <a:lumOff val="60000"/>
              </a:schemeClr>
            </a:gs>
            <a:gs pos="22000">
              <a:schemeClr val="accent1">
                <a:lumMod val="75000"/>
              </a:schemeClr>
            </a:gs>
            <a:gs pos="62000">
              <a:schemeClr val="accent1">
                <a:lumMod val="60000"/>
                <a:lumOff val="40000"/>
              </a:schemeClr>
            </a:gs>
            <a:gs pos="94000">
              <a:schemeClr val="accent1">
                <a:lumMod val="40000"/>
                <a:lumOff val="60000"/>
              </a:schemeClr>
            </a:gs>
            <a:gs pos="89000">
              <a:schemeClr val="accent1">
                <a:lumMod val="40000"/>
                <a:lumOff val="60000"/>
              </a:schemeClr>
            </a:gs>
          </a:gsLst>
          <a:lin ang="0" scaled="1"/>
          <a:tileRect/>
        </a:gradFill>
        <a:effectLst/>
      </p:bgPr>
    </p:bg>
    <p:spTree>
      <p:nvGrpSpPr>
        <p:cNvPr id="1" name=""/>
        <p:cNvGrpSpPr/>
        <p:nvPr/>
      </p:nvGrpSpPr>
      <p:grpSpPr>
        <a:xfrm>
          <a:off x="0" y="0"/>
          <a:ext cx="0" cy="0"/>
          <a:chOff x="0" y="0"/>
          <a:chExt cx="0" cy="0"/>
        </a:xfrm>
      </p:grpSpPr>
      <p:cxnSp>
        <p:nvCxnSpPr>
          <p:cNvPr id="14" name="Straight Connector 13"/>
          <p:cNvCxnSpPr/>
          <p:nvPr/>
        </p:nvCxnSpPr>
        <p:spPr>
          <a:xfrm>
            <a:off x="7530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1440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6799"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 y="1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80564"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06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48235" y="0"/>
            <a:ext cx="0" cy="687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p:cNvSpPr txBox="1"/>
          <p:nvPr/>
        </p:nvSpPr>
        <p:spPr>
          <a:xfrm>
            <a:off x="1824317" y="566918"/>
            <a:ext cx="8668871" cy="78461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Contact Page</a:t>
            </a:r>
            <a:endParaRPr lang="en-IN" u="sng" dirty="0">
              <a:latin typeface="Times New Roman" panose="02020603050405020304" pitchFamily="18" charset="0"/>
              <a:cs typeface="Times New Roman" panose="02020603050405020304" pitchFamily="18" charset="0"/>
            </a:endParaRPr>
          </a:p>
        </p:txBody>
      </p:sp>
      <p:sp>
        <p:nvSpPr>
          <p:cNvPr id="5" name="Hexagon 4"/>
          <p:cNvSpPr/>
          <p:nvPr/>
        </p:nvSpPr>
        <p:spPr>
          <a:xfrm>
            <a:off x="0" y="143435"/>
            <a:ext cx="2008094" cy="1631576"/>
          </a:xfrm>
          <a:prstGeom prst="hexagon">
            <a:avLst/>
          </a:prstGeom>
          <a:solidFill>
            <a:schemeClr val="accent1">
              <a:lumMod val="60000"/>
              <a:lumOff val="4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Hexagon 5"/>
          <p:cNvSpPr/>
          <p:nvPr/>
        </p:nvSpPr>
        <p:spPr>
          <a:xfrm>
            <a:off x="1066800" y="1669141"/>
            <a:ext cx="2008094" cy="1631576"/>
          </a:xfrm>
          <a:prstGeom prst="hexagon">
            <a:avLst/>
          </a:prstGeom>
          <a:solidFill>
            <a:srgbClr val="00B0F0"/>
          </a:solidFill>
          <a:ln>
            <a:noFill/>
          </a:ln>
          <a:effectLst>
            <a:innerShdw blurRad="63500" dist="50800">
              <a:prstClr val="black">
                <a:alpha val="50000"/>
              </a:prstClr>
            </a:inn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Hexagon 6"/>
          <p:cNvSpPr/>
          <p:nvPr/>
        </p:nvSpPr>
        <p:spPr>
          <a:xfrm>
            <a:off x="0" y="3194847"/>
            <a:ext cx="2008094" cy="1631576"/>
          </a:xfrm>
          <a:prstGeom prst="hexagon">
            <a:avLst/>
          </a:prstGeom>
          <a:solidFill>
            <a:schemeClr val="accent1">
              <a:lumMod val="60000"/>
              <a:lumOff val="4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p:cNvSpPr/>
          <p:nvPr/>
        </p:nvSpPr>
        <p:spPr>
          <a:xfrm>
            <a:off x="1066800" y="4720553"/>
            <a:ext cx="2008094" cy="1631576"/>
          </a:xfrm>
          <a:prstGeom prst="hexagon">
            <a:avLst/>
          </a:prstGeom>
          <a:solidFill>
            <a:srgbClr val="00B0F0"/>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8303895" y="3457575"/>
            <a:ext cx="3645535" cy="316928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pPr algn="ctr"/>
            <a:r>
              <a:rPr lang="en-IN" altLang="en-US" sz="2000"/>
              <a:t>The contact page contains a map with demo address for my company’s location with a form for customers to connect with me.</a:t>
            </a:r>
            <a:endParaRPr lang="en-IN" altLang="en-US" sz="2000"/>
          </a:p>
          <a:p>
            <a:pPr algn="ctr"/>
            <a:r>
              <a:rPr lang="en-IN" altLang="en-US" sz="2000"/>
              <a:t>Map is added using embedded iframe from Google Maps. Form is constructed using basic HTML and CSS.</a:t>
            </a:r>
            <a:endParaRPr lang="en-IN" altLang="en-US" sz="2000"/>
          </a:p>
        </p:txBody>
      </p:sp>
      <p:pic>
        <p:nvPicPr>
          <p:cNvPr id="9" name="Contact-2022-10-17_20.57.20">
            <a:hlinkClick r:id="" action="ppaction://media"/>
          </p:cNvPr>
          <p:cNvPicPr/>
          <p:nvPr>
            <a:videoFile r:link="rId1"/>
            <p:extLst>
              <p:ext uri="{DAA4B4D4-6D71-4841-9C94-3DE7FCFB9230}">
                <p14:media xmlns:p14="http://schemas.microsoft.com/office/powerpoint/2010/main" r:embed="rId2">
                  <p14:trim st="1000.000000" end="3912.000000"/>
                </p14:media>
              </p:ext>
            </p:extLst>
            <p:custDataLst>
              <p:tags r:id="rId3"/>
            </p:custDataLst>
          </p:nvPr>
        </p:nvPicPr>
        <p:blipFill>
          <a:blip r:embed="rId4"/>
          <a:stretch>
            <a:fillRect/>
          </a:stretch>
        </p:blipFill>
        <p:spPr>
          <a:xfrm>
            <a:off x="906145" y="1556385"/>
            <a:ext cx="7224395" cy="39014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9"/>
                </p:tgtEl>
              </p:cMediaNode>
            </p:video>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9"/>
                                        </p:tgtEl>
                                      </p:cBhvr>
                                    </p:cmd>
                                  </p:childTnLst>
                                </p:cTn>
                              </p:par>
                            </p:childTnLst>
                          </p:cTn>
                        </p:par>
                      </p:childTnLst>
                    </p:cTn>
                  </p:par>
                </p:childTnLst>
              </p:cTn>
              <p:nextCondLst>
                <p:cond evt="onClick" delay="0">
                  <p:tgtEl>
                    <p:spTgt spid="9"/>
                  </p:tgtEl>
                </p:cond>
              </p:nextCondLst>
            </p:seq>
          </p:childTnLst>
        </p:cTn>
      </p:par>
    </p:tnLst>
    <p:bldLst>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5000">
              <a:srgbClr val="7030A0"/>
            </a:gs>
            <a:gs pos="94000">
              <a:srgbClr val="FF93C9"/>
            </a:gs>
            <a:gs pos="64000">
              <a:srgbClr val="FF0984">
                <a:lumMod val="73000"/>
                <a:lumOff val="27000"/>
              </a:srgbClr>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1035423" y="762000"/>
            <a:ext cx="10121153" cy="5334000"/>
          </a:xfrm>
          <a:prstGeom prst="rect">
            <a:avLst/>
          </a:prstGeom>
          <a:gradFill flip="none" rotWithShape="1">
            <a:gsLst>
              <a:gs pos="35000">
                <a:srgbClr val="7030A0"/>
              </a:gs>
              <a:gs pos="94000">
                <a:srgbClr val="FF93C9"/>
              </a:gs>
              <a:gs pos="64000">
                <a:srgbClr val="FF0984">
                  <a:lumMod val="73000"/>
                  <a:lumOff val="27000"/>
                </a:srgbClr>
              </a:gs>
            </a:gsLst>
            <a:lin ang="2700000" scaled="1"/>
            <a:tileRect/>
          </a:gradFill>
          <a:ln w="3175">
            <a:solidFill>
              <a:schemeClr val="tx1"/>
            </a:solidFill>
          </a:ln>
          <a:effectLst>
            <a:outerShdw blurRad="50800" dist="38100" dir="8100000" algn="t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5" name="Title 1"/>
          <p:cNvSpPr txBox="1"/>
          <p:nvPr/>
        </p:nvSpPr>
        <p:spPr>
          <a:xfrm>
            <a:off x="1761563" y="369695"/>
            <a:ext cx="8668871" cy="78461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Additional Features</a:t>
            </a:r>
            <a:endParaRPr lang="en-IN" u="sng"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8010525" y="1307465"/>
            <a:ext cx="3693160" cy="452310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p>
            <a:r>
              <a:rPr lang="en-IN" altLang="en-US">
                <a:solidFill>
                  <a:schemeClr val="tx1"/>
                </a:solidFill>
              </a:rPr>
              <a:t>The website also contains a login screen, with username and password fields. It also contains “create new account”, which redirects the user to a register page containing fields name, email, username and password.</a:t>
            </a:r>
            <a:endParaRPr lang="en-IN" altLang="en-US">
              <a:solidFill>
                <a:schemeClr val="tx1"/>
              </a:solidFill>
            </a:endParaRPr>
          </a:p>
          <a:p>
            <a:endParaRPr lang="en-IN" altLang="en-US">
              <a:solidFill>
                <a:schemeClr val="tx1"/>
              </a:solidFill>
            </a:endParaRPr>
          </a:p>
          <a:p>
            <a:r>
              <a:rPr lang="en-IN" altLang="en-US">
                <a:solidFill>
                  <a:schemeClr val="tx1"/>
                </a:solidFill>
              </a:rPr>
              <a:t>For login page, till the time user does not fill the fields, the submit button stays disabled. The form data also contains some validation such as whether account is of admin or other user.</a:t>
            </a:r>
            <a:endParaRPr lang="en-IN" altLang="en-US">
              <a:solidFill>
                <a:schemeClr val="tx1"/>
              </a:solidFill>
            </a:endParaRPr>
          </a:p>
        </p:txBody>
      </p:sp>
      <p:pic>
        <p:nvPicPr>
          <p:cNvPr id="2" name="Auth-2022-10-17_21.39.10">
            <a:hlinkClick r:id="" action="ppaction://media"/>
          </p:cNvPr>
          <p:cNvPicPr/>
          <p:nvPr>
            <a:videoFile r:link="rId1"/>
            <p:extLst>
              <p:ext uri="{DAA4B4D4-6D71-4841-9C94-3DE7FCFB9230}">
                <p14:media xmlns:p14="http://schemas.microsoft.com/office/powerpoint/2010/main" r:embed="rId2">
                  <p14:trim st="2000.000000" end="1530.000000"/>
                </p14:media>
              </p:ext>
            </p:extLst>
            <p:custDataLst>
              <p:tags r:id="rId3"/>
            </p:custDataLst>
          </p:nvPr>
        </p:nvPicPr>
        <p:blipFill>
          <a:blip r:embed="rId4"/>
          <a:stretch>
            <a:fillRect/>
          </a:stretch>
        </p:blipFill>
        <p:spPr>
          <a:xfrm>
            <a:off x="175260" y="1632585"/>
            <a:ext cx="7570470" cy="38722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5000">
              <a:srgbClr val="7030A0"/>
            </a:gs>
            <a:gs pos="94000">
              <a:srgbClr val="FF93C9"/>
            </a:gs>
            <a:gs pos="64000">
              <a:srgbClr val="FF0984">
                <a:lumMod val="73000"/>
                <a:lumOff val="27000"/>
              </a:srgbClr>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1035423" y="762000"/>
            <a:ext cx="10121153" cy="5334000"/>
          </a:xfrm>
          <a:prstGeom prst="rect">
            <a:avLst/>
          </a:prstGeom>
          <a:gradFill flip="none" rotWithShape="1">
            <a:gsLst>
              <a:gs pos="35000">
                <a:srgbClr val="7030A0"/>
              </a:gs>
              <a:gs pos="94000">
                <a:srgbClr val="FF93C9"/>
              </a:gs>
              <a:gs pos="64000">
                <a:srgbClr val="FF0984">
                  <a:lumMod val="73000"/>
                  <a:lumOff val="27000"/>
                </a:srgbClr>
              </a:gs>
            </a:gsLst>
            <a:lin ang="2700000" scaled="1"/>
            <a:tileRect/>
          </a:gradFill>
          <a:ln w="3175">
            <a:solidFill>
              <a:schemeClr val="tx1"/>
            </a:solidFill>
          </a:ln>
          <a:effectLst>
            <a:outerShdw blurRad="50800" dist="38100" dir="8100000" algn="t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itle 1"/>
          <p:cNvSpPr txBox="1"/>
          <p:nvPr/>
        </p:nvSpPr>
        <p:spPr>
          <a:xfrm>
            <a:off x="1761563" y="369695"/>
            <a:ext cx="8668871" cy="78461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Additional Features (Contd..)</a:t>
            </a:r>
            <a:endParaRPr lang="en-IN" u="sng"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7239000" y="2480310"/>
            <a:ext cx="3824605" cy="203009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p>
            <a:r>
              <a:rPr lang="en-IN" altLang="en-US">
                <a:solidFill>
                  <a:schemeClr val="tx1"/>
                </a:solidFill>
              </a:rPr>
              <a:t>There is a separate page for Image uploading. On clicking “Choose file” button, when one chooses an image, the user can view their selected images by clicking the “View Gallery” button.</a:t>
            </a:r>
            <a:endParaRPr lang="en-IN" altLang="en-US">
              <a:solidFill>
                <a:schemeClr val="tx1"/>
              </a:solidFill>
            </a:endParaRPr>
          </a:p>
        </p:txBody>
      </p:sp>
      <p:pic>
        <p:nvPicPr>
          <p:cNvPr id="2" name="Image-2022-10-17_21.19.01">
            <a:hlinkClick r:id="" action="ppaction://media"/>
          </p:cNvPr>
          <p:cNvPicPr/>
          <p:nvPr>
            <a:videoFile r:link="rId1"/>
            <p:extLst>
              <p:ext uri="{DAA4B4D4-6D71-4841-9C94-3DE7FCFB9230}">
                <p14:media xmlns:p14="http://schemas.microsoft.com/office/powerpoint/2010/main" r:embed="rId2">
                  <p14:trim st="2000.000000" end="4118.000000"/>
                </p14:media>
              </p:ext>
            </p:extLst>
            <p:custDataLst>
              <p:tags r:id="rId3"/>
            </p:custDataLst>
          </p:nvPr>
        </p:nvPicPr>
        <p:blipFill>
          <a:blip r:embed="rId4"/>
          <a:stretch>
            <a:fillRect/>
          </a:stretch>
        </p:blipFill>
        <p:spPr>
          <a:xfrm>
            <a:off x="307340" y="1673225"/>
            <a:ext cx="6879590" cy="364426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p:cNvSpPr/>
          <p:nvPr/>
        </p:nvSpPr>
        <p:spPr>
          <a:xfrm>
            <a:off x="0" y="0"/>
            <a:ext cx="4625788" cy="6858000"/>
          </a:xfrm>
          <a:prstGeom prst="rtTriangle">
            <a:avLst/>
          </a:prstGeom>
          <a:solidFill>
            <a:srgbClr val="FF0984"/>
          </a:solidFill>
          <a:ln>
            <a:solidFill>
              <a:srgbClr val="FF0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ight Triangle 6"/>
          <p:cNvSpPr/>
          <p:nvPr/>
        </p:nvSpPr>
        <p:spPr>
          <a:xfrm flipH="1">
            <a:off x="7566212" y="0"/>
            <a:ext cx="4625788" cy="6858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ight Triangle 7"/>
          <p:cNvSpPr/>
          <p:nvPr/>
        </p:nvSpPr>
        <p:spPr>
          <a:xfrm rot="10800000">
            <a:off x="1470212" y="0"/>
            <a:ext cx="4625788" cy="6858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ight Triangle 8"/>
          <p:cNvSpPr/>
          <p:nvPr/>
        </p:nvSpPr>
        <p:spPr>
          <a:xfrm rot="10800000" flipH="1">
            <a:off x="6096000" y="0"/>
            <a:ext cx="4703721" cy="6858000"/>
          </a:xfrm>
          <a:prstGeom prst="rtTriangle">
            <a:avLst/>
          </a:prstGeom>
          <a:solidFill>
            <a:srgbClr val="FF0984"/>
          </a:solidFill>
          <a:ln>
            <a:solidFill>
              <a:srgbClr val="FF0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p:cNvSpPr txBox="1"/>
          <p:nvPr/>
        </p:nvSpPr>
        <p:spPr>
          <a:xfrm>
            <a:off x="1761563" y="369695"/>
            <a:ext cx="8668871" cy="78461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Dependencies used</a:t>
            </a:r>
            <a:endParaRPr lang="en-IN" u="sng" dirty="0">
              <a:latin typeface="Times New Roman" panose="02020603050405020304" pitchFamily="18" charset="0"/>
              <a:cs typeface="Times New Roman" panose="02020603050405020304" pitchFamily="18" charset="0"/>
            </a:endParaRPr>
          </a:p>
        </p:txBody>
      </p:sp>
      <p:sp>
        <p:nvSpPr>
          <p:cNvPr id="11" name="Rectangle 10"/>
          <p:cNvSpPr/>
          <p:nvPr/>
        </p:nvSpPr>
        <p:spPr>
          <a:xfrm>
            <a:off x="1102659" y="1524000"/>
            <a:ext cx="9697062" cy="4312023"/>
          </a:xfrm>
          <a:prstGeom prst="rect">
            <a:avLst/>
          </a:prstGeom>
          <a:ln>
            <a:noFill/>
          </a:ln>
        </p:spPr>
        <p:style>
          <a:lnRef idx="0">
            <a:scrgbClr r="0" g="0" b="0"/>
          </a:lnRef>
          <a:fillRef idx="1001">
            <a:schemeClr val="dk2"/>
          </a:fillRef>
          <a:effectRef idx="0">
            <a:scrgbClr r="0" g="0" b="0"/>
          </a:effectRef>
          <a:fontRef idx="minor">
            <a:schemeClr val="lt1"/>
          </a:fontRef>
        </p:style>
        <p:txBody>
          <a:bodyPr rtlCol="0" anchor="ctr"/>
          <a:lstStyle/>
          <a:p>
            <a:pPr algn="l"/>
            <a:r>
              <a:rPr lang="en-IN" sz="2500" u="sng" dirty="0"/>
              <a:t>npm start</a:t>
            </a:r>
            <a:r>
              <a:rPr lang="en-IN" sz="2500" dirty="0"/>
              <a:t> -- for running the react app</a:t>
            </a:r>
            <a:endParaRPr lang="en-IN" sz="2500" dirty="0"/>
          </a:p>
          <a:p>
            <a:pPr algn="l"/>
            <a:r>
              <a:rPr lang="en-IN" sz="2500" u="sng" dirty="0"/>
              <a:t>cd server and then npm run server</a:t>
            </a:r>
            <a:r>
              <a:rPr lang="en-IN" sz="2500" dirty="0"/>
              <a:t> -- to start json-server</a:t>
            </a:r>
            <a:endParaRPr lang="en-IN" sz="2500" dirty="0"/>
          </a:p>
          <a:p>
            <a:pPr algn="l"/>
            <a:r>
              <a:rPr lang="en-IN" sz="2500" u="sng" dirty="0"/>
              <a:t>font-awesome</a:t>
            </a:r>
            <a:r>
              <a:rPr lang="en-IN" sz="2500" dirty="0"/>
              <a:t> -- for icons</a:t>
            </a:r>
            <a:endParaRPr lang="en-IN" sz="2500" dirty="0"/>
          </a:p>
          <a:p>
            <a:pPr algn="l"/>
            <a:r>
              <a:rPr lang="en-IN" sz="2500" u="sng" dirty="0"/>
              <a:t>animate.css</a:t>
            </a:r>
            <a:r>
              <a:rPr lang="en-IN" sz="2500" dirty="0"/>
              <a:t> -- for adding animation</a:t>
            </a:r>
            <a:endParaRPr lang="en-IN" sz="2500" dirty="0"/>
          </a:p>
          <a:p>
            <a:pPr algn="l"/>
            <a:r>
              <a:rPr lang="en-IN" sz="2500" u="sng" dirty="0"/>
              <a:t>jquery</a:t>
            </a:r>
            <a:r>
              <a:rPr lang="en-IN" sz="2500" dirty="0"/>
              <a:t> -- used in imageLoader.js</a:t>
            </a:r>
            <a:endParaRPr lang="en-IN" sz="2500" dirty="0"/>
          </a:p>
          <a:p>
            <a:pPr algn="l"/>
            <a:r>
              <a:rPr lang="en-IN" sz="2500" u="sng" dirty="0"/>
              <a:t>react-router-dom</a:t>
            </a:r>
            <a:r>
              <a:rPr lang="en-IN" sz="2500" dirty="0"/>
              <a:t> -- for linking various pages using Link, Router and Route</a:t>
            </a:r>
            <a:endParaRPr lang="en-IN" sz="2500" dirty="0"/>
          </a:p>
          <a:p>
            <a:pPr algn="l"/>
            <a:r>
              <a:rPr lang="en-IN" sz="2500" u="sng" dirty="0"/>
              <a:t>axios</a:t>
            </a:r>
            <a:r>
              <a:rPr lang="en-IN" sz="2500" dirty="0"/>
              <a:t> -- to fetch data from json-server</a:t>
            </a:r>
            <a:endParaRPr lang="en-IN" sz="2500" dirty="0"/>
          </a:p>
          <a:p>
            <a:pPr algn="just"/>
            <a:r>
              <a:rPr lang="en-IN" sz="2500" u="sng" dirty="0"/>
              <a:t>json-server</a:t>
            </a:r>
            <a:r>
              <a:rPr lang="en-IN" sz="2500" dirty="0"/>
              <a:t> -- to create fakeAPI for posting and fetching data</a:t>
            </a:r>
            <a:endParaRPr lang="en-IN" sz="250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ags/tag3.xml><?xml version="1.0" encoding="utf-8"?>
<p:tagLst xmlns:p="http://schemas.openxmlformats.org/presentationml/2006/main">
  <p:tag name="KSO_WM_MEDIACOVER_FLAG" val="1"/>
  <p:tag name="KSO_WM_UNIT_MEDIACOVER_BTN_STATE" val="1"/>
</p:tagLst>
</file>

<file path=ppt/tags/tag4.xml><?xml version="1.0" encoding="utf-8"?>
<p:tagLst xmlns:p="http://schemas.openxmlformats.org/presentationml/2006/main">
  <p:tag name="KSO_WM_MEDIACOVER_FLAG" val="1"/>
  <p:tag name="KSO_WM_UNIT_MEDIACOVER_BTN_STATE" val="1"/>
</p:tagLst>
</file>

<file path=ppt/tags/tag5.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4092</Words>
  <Application>WPS Presentation</Application>
  <PresentationFormat>Widescreen</PresentationFormat>
  <Paragraphs>73</Paragraphs>
  <Slides>11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SimSun</vt:lpstr>
      <vt:lpstr>Wingdings</vt:lpstr>
      <vt:lpstr>Nimbus Roman No9 L</vt:lpstr>
      <vt:lpstr>Cascadia Mono SemiBold</vt:lpstr>
      <vt:lpstr>FuraMono NF</vt:lpstr>
      <vt:lpstr>Times New Roman</vt:lpstr>
      <vt:lpstr>Droid Sans Fallback</vt:lpstr>
      <vt:lpstr>Calibri</vt:lpstr>
      <vt:lpstr>DejaVu Sans</vt:lpstr>
      <vt:lpstr>Microsoft YaHei</vt:lpstr>
      <vt:lpstr>Arial Unicode MS</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nandini sharma</dc:creator>
  <cp:lastModifiedBy>nsafter</cp:lastModifiedBy>
  <cp:revision>70</cp:revision>
  <dcterms:created xsi:type="dcterms:W3CDTF">2022-10-18T05:30:26Z</dcterms:created>
  <dcterms:modified xsi:type="dcterms:W3CDTF">2022-10-18T05:30:26Z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